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Montserrat" pitchFamily="2" charset="77"/>
      <p:regular r:id="rId12"/>
      <p:bold r:id="rId13"/>
      <p:italic r:id="rId14"/>
      <p:boldItalic r:id="rId15"/>
    </p:embeddedFont>
    <p:embeddedFont>
      <p:font typeface="Montserrat Bold" pitchFamily="2" charset="77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48" autoAdjust="0"/>
  </p:normalViewPr>
  <p:slideViewPr>
    <p:cSldViewPr>
      <p:cViewPr varScale="1">
        <p:scale>
          <a:sx n="71" d="100"/>
          <a:sy n="71" d="100"/>
        </p:scale>
        <p:origin x="7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953780" y="5152875"/>
            <a:ext cx="7949504" cy="4421912"/>
          </a:xfrm>
          <a:custGeom>
            <a:avLst/>
            <a:gdLst/>
            <a:ahLst/>
            <a:cxnLst/>
            <a:rect l="l" t="t" r="r" b="b"/>
            <a:pathLst>
              <a:path w="7949504" h="4421912">
                <a:moveTo>
                  <a:pt x="0" y="0"/>
                </a:moveTo>
                <a:lnTo>
                  <a:pt x="7949505" y="0"/>
                </a:lnTo>
                <a:lnTo>
                  <a:pt x="7949505" y="4421912"/>
                </a:lnTo>
                <a:lnTo>
                  <a:pt x="0" y="4421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420849">
            <a:off x="10731750" y="8095820"/>
            <a:ext cx="1341289" cy="519749"/>
          </a:xfrm>
          <a:custGeom>
            <a:avLst/>
            <a:gdLst/>
            <a:ahLst/>
            <a:cxnLst/>
            <a:rect l="l" t="t" r="r" b="b"/>
            <a:pathLst>
              <a:path w="1341289" h="519749">
                <a:moveTo>
                  <a:pt x="0" y="0"/>
                </a:moveTo>
                <a:lnTo>
                  <a:pt x="1341289" y="0"/>
                </a:lnTo>
                <a:lnTo>
                  <a:pt x="1341289" y="519749"/>
                </a:lnTo>
                <a:lnTo>
                  <a:pt x="0" y="519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700000">
            <a:off x="10857578" y="7003121"/>
            <a:ext cx="2000108" cy="3384798"/>
          </a:xfrm>
          <a:custGeom>
            <a:avLst/>
            <a:gdLst/>
            <a:ahLst/>
            <a:cxnLst/>
            <a:rect l="l" t="t" r="r" b="b"/>
            <a:pathLst>
              <a:path w="2000108" h="3384798">
                <a:moveTo>
                  <a:pt x="0" y="0"/>
                </a:moveTo>
                <a:lnTo>
                  <a:pt x="2000108" y="0"/>
                </a:lnTo>
                <a:lnTo>
                  <a:pt x="2000108" y="3384798"/>
                </a:lnTo>
                <a:lnTo>
                  <a:pt x="0" y="33847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120248" y="0"/>
            <a:ext cx="2448477" cy="2448477"/>
          </a:xfrm>
          <a:custGeom>
            <a:avLst/>
            <a:gdLst/>
            <a:ahLst/>
            <a:cxnLst/>
            <a:rect l="l" t="t" r="r" b="b"/>
            <a:pathLst>
              <a:path w="2448477" h="2448477">
                <a:moveTo>
                  <a:pt x="0" y="0"/>
                </a:moveTo>
                <a:lnTo>
                  <a:pt x="2448476" y="0"/>
                </a:lnTo>
                <a:lnTo>
                  <a:pt x="2448476" y="2448477"/>
                </a:lnTo>
                <a:lnTo>
                  <a:pt x="0" y="24484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264464" y="2047505"/>
            <a:ext cx="17780309" cy="3571934"/>
            <a:chOff x="0" y="0"/>
            <a:chExt cx="23707079" cy="4762579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23707079" cy="365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Design and Implementation of a CNN-Based OCR System for License Plate Recognition in </a:t>
              </a:r>
              <a:r>
                <a:rPr lang="en-US" sz="6000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Qatar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904058"/>
              <a:ext cx="23002847" cy="858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59"/>
                </a:lnSpc>
              </a:pPr>
              <a:r>
                <a:rPr lang="en-US" sz="3899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Group #2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64464" y="6186835"/>
            <a:ext cx="8696434" cy="3378576"/>
            <a:chOff x="0" y="0"/>
            <a:chExt cx="11595246" cy="450476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525"/>
              <a:ext cx="7677218" cy="661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68"/>
                </a:lnSpc>
              </a:pPr>
              <a:r>
                <a:rPr lang="en-US" sz="3307" b="1" spc="17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STUDENT NAME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48830"/>
              <a:ext cx="7677218" cy="3555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02"/>
                </a:lnSpc>
              </a:pPr>
              <a:r>
                <a:rPr lang="en-US" sz="31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Aisha Al-Shahwani</a:t>
              </a:r>
            </a:p>
            <a:p>
              <a:pPr algn="l">
                <a:lnSpc>
                  <a:spcPts val="4302"/>
                </a:lnSpc>
              </a:pPr>
              <a:r>
                <a:rPr lang="en-US" sz="31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Abir Sidilemine</a:t>
              </a:r>
            </a:p>
            <a:p>
              <a:pPr algn="l">
                <a:lnSpc>
                  <a:spcPts val="4302"/>
                </a:lnSpc>
              </a:pPr>
              <a:r>
                <a:rPr lang="en-US" sz="31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Samia Hasan </a:t>
              </a:r>
            </a:p>
            <a:p>
              <a:pPr algn="l">
                <a:lnSpc>
                  <a:spcPts val="4302"/>
                </a:lnSpc>
              </a:pPr>
              <a:r>
                <a:rPr lang="en-US" sz="31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Shaima Nasser</a:t>
              </a:r>
            </a:p>
            <a:p>
              <a:pPr algn="l">
                <a:lnSpc>
                  <a:spcPts val="4302"/>
                </a:lnSpc>
              </a:pPr>
              <a:r>
                <a:rPr lang="en-US" sz="31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Zobia Zia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153735" y="9525"/>
              <a:ext cx="3441511" cy="652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68"/>
                </a:lnSpc>
              </a:pPr>
              <a:r>
                <a:rPr lang="en-US" sz="3307" b="1" spc="17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 ID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153735" y="948830"/>
              <a:ext cx="3441511" cy="3545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02"/>
                </a:lnSpc>
              </a:pPr>
              <a:r>
                <a:rPr lang="en-US" sz="31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202005623</a:t>
              </a:r>
            </a:p>
            <a:p>
              <a:pPr algn="l">
                <a:lnSpc>
                  <a:spcPts val="4302"/>
                </a:lnSpc>
              </a:pPr>
              <a:r>
                <a:rPr lang="en-US" sz="31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202104894</a:t>
              </a:r>
            </a:p>
            <a:p>
              <a:pPr algn="l">
                <a:lnSpc>
                  <a:spcPts val="4302"/>
                </a:lnSpc>
              </a:pPr>
              <a:r>
                <a:rPr lang="en-US" sz="31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202105152</a:t>
              </a:r>
            </a:p>
            <a:p>
              <a:pPr algn="l">
                <a:lnSpc>
                  <a:spcPts val="4302"/>
                </a:lnSpc>
              </a:pPr>
              <a:r>
                <a:rPr lang="en-US" sz="31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202004047</a:t>
              </a:r>
            </a:p>
            <a:p>
              <a:pPr algn="l">
                <a:lnSpc>
                  <a:spcPts val="4302"/>
                </a:lnSpc>
              </a:pPr>
              <a:r>
                <a:rPr lang="en-US" sz="316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202108274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139575" y="2177314"/>
            <a:ext cx="6008849" cy="5932373"/>
          </a:xfrm>
          <a:custGeom>
            <a:avLst/>
            <a:gdLst/>
            <a:ahLst/>
            <a:cxnLst/>
            <a:rect l="l" t="t" r="r" b="b"/>
            <a:pathLst>
              <a:path w="6008849" h="5932373">
                <a:moveTo>
                  <a:pt x="0" y="0"/>
                </a:moveTo>
                <a:lnTo>
                  <a:pt x="6008850" y="0"/>
                </a:lnTo>
                <a:lnTo>
                  <a:pt x="6008850" y="5932372"/>
                </a:lnTo>
                <a:lnTo>
                  <a:pt x="0" y="59323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17562867" cy="1686618"/>
            <a:chOff x="0" y="0"/>
            <a:chExt cx="23417156" cy="2248824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23417156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00"/>
                </a:lnSpc>
              </a:pPr>
              <a:r>
                <a:rPr lang="en-US" sz="6000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Demo and Questions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65658"/>
              <a:ext cx="22721537" cy="783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81336" y="895003"/>
            <a:ext cx="16677964" cy="8496994"/>
            <a:chOff x="0" y="0"/>
            <a:chExt cx="22237286" cy="11329325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22237286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00"/>
                </a:lnSpc>
              </a:pPr>
              <a:r>
                <a:rPr lang="en-US" sz="6000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Contribution of Group Members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75183"/>
              <a:ext cx="21576715" cy="9854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46" lvl="1" indent="-377823" algn="l">
                <a:lnSpc>
                  <a:spcPts val="4899"/>
                </a:lnSpc>
                <a:buFont typeface="Arial"/>
                <a:buChar char="•"/>
              </a:pPr>
              <a:r>
                <a:rPr lang="en-US" sz="3499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Member 1:</a:t>
              </a:r>
              <a:r>
                <a:rPr lang="en-US" sz="34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Aisha Al-Shahwani             </a:t>
              </a:r>
            </a:p>
            <a:p>
              <a:pPr marL="1511291" lvl="2" indent="-503764" algn="l">
                <a:lnSpc>
                  <a:spcPts val="4899"/>
                </a:lnSpc>
                <a:buFont typeface="Arial"/>
                <a:buChar char="⚬"/>
              </a:pPr>
              <a:r>
                <a:rPr lang="en-US" sz="3499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Task: </a:t>
              </a:r>
              <a:r>
                <a:rPr lang="en-US" sz="349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Yolov5m.pt,</a:t>
              </a:r>
              <a:r>
                <a:rPr lang="en-US" sz="3499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49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Supervised Learning, Model Evaluation</a:t>
              </a:r>
            </a:p>
            <a:p>
              <a:pPr marL="755646" lvl="1" indent="-377823" algn="l">
                <a:lnSpc>
                  <a:spcPts val="4899"/>
                </a:lnSpc>
                <a:buFont typeface="Arial"/>
                <a:buChar char="•"/>
              </a:pPr>
              <a:r>
                <a:rPr lang="en-US" sz="3499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Member 2:</a:t>
              </a:r>
              <a:r>
                <a:rPr lang="en-US" sz="34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Abir Sidilemine                   </a:t>
              </a:r>
            </a:p>
            <a:p>
              <a:pPr marL="1511291" lvl="2" indent="-503764" algn="l">
                <a:lnSpc>
                  <a:spcPts val="4899"/>
                </a:lnSpc>
                <a:buFont typeface="Arial"/>
                <a:buChar char="⚬"/>
              </a:pPr>
              <a:r>
                <a:rPr lang="en-US" sz="3499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Task:</a:t>
              </a:r>
              <a:r>
                <a:rPr lang="en-US" sz="34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49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Image Pre-Processing</a:t>
              </a:r>
            </a:p>
            <a:p>
              <a:pPr marL="755646" lvl="1" indent="-377823" algn="l">
                <a:lnSpc>
                  <a:spcPts val="4899"/>
                </a:lnSpc>
                <a:buFont typeface="Arial"/>
                <a:buChar char="•"/>
              </a:pPr>
              <a:r>
                <a:rPr lang="en-US" sz="3499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Member 3:</a:t>
              </a:r>
              <a:r>
                <a:rPr lang="en-US" sz="34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Samia Hasan                      </a:t>
              </a:r>
            </a:p>
            <a:p>
              <a:pPr marL="1511291" lvl="2" indent="-503764" algn="l">
                <a:lnSpc>
                  <a:spcPts val="4899"/>
                </a:lnSpc>
                <a:buFont typeface="Arial"/>
                <a:buChar char="⚬"/>
              </a:pPr>
              <a:r>
                <a:rPr lang="en-US" sz="34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499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Task: </a:t>
              </a:r>
              <a:r>
                <a:rPr lang="en-US" sz="349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Yolov5, Create the Ground Truth Dataset, Testing &amp; Debugging</a:t>
              </a:r>
            </a:p>
            <a:p>
              <a:pPr marL="755646" lvl="1" indent="-377823" algn="l">
                <a:lnSpc>
                  <a:spcPts val="4899"/>
                </a:lnSpc>
                <a:buFont typeface="Arial"/>
                <a:buChar char="•"/>
              </a:pPr>
              <a:r>
                <a:rPr lang="en-US" sz="3499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Member 4:</a:t>
              </a:r>
              <a:r>
                <a:rPr lang="en-US" sz="34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Shaima Nasser                   </a:t>
              </a:r>
            </a:p>
            <a:p>
              <a:pPr marL="1511291" lvl="2" indent="-503764" algn="l">
                <a:lnSpc>
                  <a:spcPts val="4899"/>
                </a:lnSpc>
                <a:buFont typeface="Arial"/>
                <a:buChar char="⚬"/>
              </a:pPr>
              <a:r>
                <a:rPr lang="en-US" sz="3499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Task: </a:t>
              </a:r>
              <a:r>
                <a:rPr lang="en-US" sz="349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Setting up the Environment, Detect &amp; Display Objects of Class Car</a:t>
              </a:r>
            </a:p>
            <a:p>
              <a:pPr marL="755646" lvl="1" indent="-377823" algn="l">
                <a:lnSpc>
                  <a:spcPts val="4899"/>
                </a:lnSpc>
                <a:buFont typeface="Arial"/>
                <a:buChar char="•"/>
              </a:pPr>
              <a:r>
                <a:rPr lang="en-US" sz="3499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Member 5: </a:t>
              </a:r>
              <a:r>
                <a:rPr lang="en-US" sz="34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Zobia Zia                             </a:t>
              </a:r>
            </a:p>
            <a:p>
              <a:pPr marL="1511291" lvl="2" indent="-503764" algn="l">
                <a:lnSpc>
                  <a:spcPts val="4899"/>
                </a:lnSpc>
                <a:buFont typeface="Arial"/>
                <a:buChar char="⚬"/>
              </a:pPr>
              <a:r>
                <a:rPr lang="en-US" sz="3499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Task: </a:t>
              </a:r>
              <a:r>
                <a:rPr lang="en-US" sz="349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Cropping, Apply EasyOCR &amp; Debugging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81336" y="1028700"/>
            <a:ext cx="15301348" cy="8678603"/>
            <a:chOff x="0" y="0"/>
            <a:chExt cx="20401798" cy="11571471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20401798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00"/>
                </a:lnSpc>
              </a:pPr>
              <a:r>
                <a:rPr lang="en-US" sz="6000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Problem Definition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75183"/>
              <a:ext cx="19795751" cy="10096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39"/>
                </a:lnSpc>
              </a:pPr>
              <a:r>
                <a:rPr lang="en-US" sz="30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recognition of license plates plays a critical role in </a:t>
              </a:r>
              <a:r>
                <a:rPr lang="en-US" sz="309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traffic management</a:t>
              </a:r>
              <a:r>
                <a:rPr lang="en-US" sz="30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309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law enforcement</a:t>
              </a:r>
              <a:r>
                <a:rPr lang="en-US" sz="30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and </a:t>
              </a:r>
              <a:r>
                <a:rPr lang="en-US" sz="309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parking systems</a:t>
              </a:r>
              <a:r>
                <a:rPr lang="en-US" sz="3099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.</a:t>
              </a:r>
              <a:r>
                <a:rPr lang="en-US" sz="30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</a:p>
            <a:p>
              <a:pPr algn="l">
                <a:lnSpc>
                  <a:spcPts val="4339"/>
                </a:lnSpc>
              </a:pPr>
              <a:endParaRPr lang="en-US" sz="3099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4339"/>
                </a:lnSpc>
              </a:pPr>
              <a:r>
                <a:rPr lang="en-US" sz="30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However, existing Optical Character Recognition (OCR) systems </a:t>
              </a:r>
              <a:r>
                <a:rPr lang="en-US" sz="309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face significant challenges</a:t>
              </a:r>
              <a:r>
                <a:rPr lang="en-US" sz="30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due to the </a:t>
              </a:r>
              <a:r>
                <a:rPr lang="en-US" sz="309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unique design and structure of Qatari license plates</a:t>
              </a:r>
              <a:r>
                <a:rPr lang="en-US" sz="30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(which contain </a:t>
              </a:r>
              <a:r>
                <a:rPr lang="en-US" sz="309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both Arabic and English text</a:t>
              </a:r>
              <a:r>
                <a:rPr lang="en-US" sz="30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).</a:t>
              </a:r>
            </a:p>
            <a:p>
              <a:pPr algn="l">
                <a:lnSpc>
                  <a:spcPts val="4339"/>
                </a:lnSpc>
              </a:pPr>
              <a:r>
                <a:rPr lang="en-US" sz="30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</a:p>
            <a:p>
              <a:pPr algn="l">
                <a:lnSpc>
                  <a:spcPts val="4339"/>
                </a:lnSpc>
              </a:pPr>
              <a:r>
                <a:rPr lang="en-US" sz="30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Variable </a:t>
              </a:r>
              <a:r>
                <a:rPr lang="en-US" sz="309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lighting conditions</a:t>
              </a:r>
              <a:r>
                <a:rPr lang="en-US" sz="30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309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image resolutions</a:t>
              </a:r>
              <a:r>
                <a:rPr lang="en-US" sz="30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and </a:t>
              </a:r>
              <a:r>
                <a:rPr lang="en-US" sz="309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environmental factors</a:t>
              </a:r>
              <a:r>
                <a:rPr lang="en-US" sz="30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can also cause results that are </a:t>
              </a:r>
              <a:r>
                <a:rPr lang="en-US" sz="309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low in accuracy and reliability</a:t>
              </a:r>
              <a:r>
                <a:rPr lang="en-US" sz="30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 </a:t>
              </a:r>
            </a:p>
            <a:p>
              <a:pPr algn="l">
                <a:lnSpc>
                  <a:spcPts val="4339"/>
                </a:lnSpc>
              </a:pPr>
              <a:endParaRPr lang="en-US" sz="3099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4339"/>
                </a:lnSpc>
              </a:pPr>
              <a:r>
                <a:rPr lang="en-US" sz="30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Therefore, there is a </a:t>
              </a:r>
              <a:r>
                <a:rPr lang="en-US" sz="309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pressing need </a:t>
              </a:r>
              <a:r>
                <a:rPr lang="en-US" sz="30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 an </a:t>
              </a:r>
              <a:r>
                <a:rPr lang="en-US" sz="309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adaptive, high-precision OCR solution</a:t>
              </a:r>
              <a:r>
                <a:rPr lang="en-US" sz="30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tailored specifically to the characteristics of Qatari license plates, enabling </a:t>
              </a:r>
              <a:r>
                <a:rPr lang="en-US" sz="309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efficient and accurate text extraction under diverse conditions</a:t>
              </a:r>
              <a:r>
                <a:rPr lang="en-US" sz="30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1189833">
            <a:off x="15120680" y="340229"/>
            <a:ext cx="1524009" cy="2347798"/>
          </a:xfrm>
          <a:custGeom>
            <a:avLst/>
            <a:gdLst/>
            <a:ahLst/>
            <a:cxnLst/>
            <a:rect l="l" t="t" r="r" b="b"/>
            <a:pathLst>
              <a:path w="1524009" h="2347798">
                <a:moveTo>
                  <a:pt x="0" y="0"/>
                </a:moveTo>
                <a:lnTo>
                  <a:pt x="1524009" y="0"/>
                </a:lnTo>
                <a:lnTo>
                  <a:pt x="1524009" y="2347798"/>
                </a:lnTo>
                <a:lnTo>
                  <a:pt x="0" y="23477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08513" y="570666"/>
            <a:ext cx="12403178" cy="9317006"/>
            <a:chOff x="0" y="0"/>
            <a:chExt cx="16537570" cy="12422675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6537570" cy="1048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94"/>
                </a:lnSpc>
              </a:pPr>
              <a:r>
                <a:rPr lang="en-US" sz="5162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Shortcomings of Existing Methods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278926"/>
              <a:ext cx="16046313" cy="11143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Poor accuracy</a:t>
              </a:r>
              <a:r>
                <a:rPr lang="en-US" sz="27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under varying lighting and environmental conditions.</a:t>
              </a:r>
            </a:p>
            <a:p>
              <a:pPr algn="l">
                <a:lnSpc>
                  <a:spcPts val="3919"/>
                </a:lnSpc>
              </a:pPr>
              <a:endParaRPr lang="en-US" sz="2799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Inability to </a:t>
              </a:r>
              <a:r>
                <a:rPr lang="en-US" sz="279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handle low-resolution or blurry images </a:t>
              </a:r>
              <a:r>
                <a:rPr lang="en-US" sz="27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effectively.</a:t>
              </a:r>
            </a:p>
            <a:p>
              <a:pPr algn="l">
                <a:lnSpc>
                  <a:spcPts val="3919"/>
                </a:lnSpc>
              </a:pPr>
              <a:endParaRPr lang="en-US" sz="2799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High false positive </a:t>
              </a:r>
              <a:r>
                <a:rPr lang="en-US" sz="27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and </a:t>
              </a:r>
              <a:r>
                <a:rPr lang="en-US" sz="279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false negative rates</a:t>
              </a:r>
              <a:r>
                <a:rPr lang="en-US" sz="27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in object detection.</a:t>
              </a:r>
            </a:p>
            <a:p>
              <a:pPr algn="l">
                <a:lnSpc>
                  <a:spcPts val="3919"/>
                </a:lnSpc>
              </a:pPr>
              <a:endParaRPr lang="en-US" sz="2799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Lack of optimization </a:t>
              </a:r>
              <a:r>
                <a:rPr lang="en-US" sz="27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 the unique design and layout of Qatari license plates.</a:t>
              </a:r>
            </a:p>
            <a:p>
              <a:pPr algn="l">
                <a:lnSpc>
                  <a:spcPts val="3919"/>
                </a:lnSpc>
              </a:pPr>
              <a:endParaRPr lang="en-US" sz="2799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Computational inefficiency,</a:t>
              </a:r>
              <a:r>
                <a:rPr lang="en-US" sz="27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making real-time processing challenging.</a:t>
              </a:r>
            </a:p>
            <a:p>
              <a:pPr algn="l">
                <a:lnSpc>
                  <a:spcPts val="3919"/>
                </a:lnSpc>
              </a:pPr>
              <a:endParaRPr lang="en-US" sz="2799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Dependency on large labeled datasets for training</a:t>
              </a:r>
              <a:r>
                <a:rPr lang="en-US" sz="2799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which may not be readily available for Qatari plates.</a:t>
              </a:r>
            </a:p>
            <a:p>
              <a:pPr algn="l">
                <a:lnSpc>
                  <a:spcPts val="3733"/>
                </a:lnSpc>
              </a:pPr>
              <a:endParaRPr lang="en-US" sz="2799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2680753" y="5995725"/>
            <a:ext cx="5166986" cy="4114800"/>
          </a:xfrm>
          <a:custGeom>
            <a:avLst/>
            <a:gdLst/>
            <a:ahLst/>
            <a:cxnLst/>
            <a:rect l="l" t="t" r="r" b="b"/>
            <a:pathLst>
              <a:path w="5166986" h="4114800">
                <a:moveTo>
                  <a:pt x="0" y="0"/>
                </a:moveTo>
                <a:lnTo>
                  <a:pt x="5166987" y="0"/>
                </a:lnTo>
                <a:lnTo>
                  <a:pt x="5166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282707" y="6397000"/>
            <a:ext cx="1963079" cy="1656125"/>
          </a:xfrm>
          <a:custGeom>
            <a:avLst/>
            <a:gdLst/>
            <a:ahLst/>
            <a:cxnLst/>
            <a:rect l="l" t="t" r="r" b="b"/>
            <a:pathLst>
              <a:path w="1963079" h="1656125">
                <a:moveTo>
                  <a:pt x="0" y="0"/>
                </a:moveTo>
                <a:lnTo>
                  <a:pt x="1963079" y="0"/>
                </a:lnTo>
                <a:lnTo>
                  <a:pt x="1963079" y="1656125"/>
                </a:lnTo>
                <a:lnTo>
                  <a:pt x="0" y="1656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123729" y="6140776"/>
            <a:ext cx="3975691" cy="3975691"/>
          </a:xfrm>
          <a:custGeom>
            <a:avLst/>
            <a:gdLst/>
            <a:ahLst/>
            <a:cxnLst/>
            <a:rect l="l" t="t" r="r" b="b"/>
            <a:pathLst>
              <a:path w="3975691" h="3975691">
                <a:moveTo>
                  <a:pt x="0" y="0"/>
                </a:moveTo>
                <a:lnTo>
                  <a:pt x="3975691" y="0"/>
                </a:lnTo>
                <a:lnTo>
                  <a:pt x="3975691" y="3975691"/>
                </a:lnTo>
                <a:lnTo>
                  <a:pt x="0" y="3975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76458" y="237078"/>
            <a:ext cx="14132656" cy="9879389"/>
            <a:chOff x="0" y="0"/>
            <a:chExt cx="18843541" cy="13172518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8843541" cy="2291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66"/>
                </a:lnSpc>
              </a:pPr>
              <a:r>
                <a:rPr lang="en-US" sz="5638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How Your Method Resolves These Issues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547307"/>
              <a:ext cx="18283783" cy="10625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Built for Qatari Vehicles: </a:t>
              </a:r>
              <a:r>
                <a:rPr lang="en-US" sz="27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 tailored our system to handle the unique features of Qatari Cars and Plates.</a:t>
              </a:r>
            </a:p>
            <a:p>
              <a:pPr algn="l">
                <a:lnSpc>
                  <a:spcPts val="3905"/>
                </a:lnSpc>
              </a:pPr>
              <a:endPara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602236" lvl="1" indent="-301118" algn="l">
                <a:lnSpc>
                  <a:spcPts val="3905"/>
                </a:lnSpc>
                <a:buFont typeface="Arial"/>
                <a:buChar char="•"/>
              </a:pPr>
              <a:r>
                <a:rPr lang="en-US" sz="278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Using YOLOv5 for cars:</a:t>
              </a:r>
              <a:r>
                <a:rPr lang="en-US" sz="278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YOLOv5 detects cars in images, and we crop the car using bounding boxes for processing.</a:t>
              </a:r>
            </a:p>
            <a:p>
              <a:pPr algn="l">
                <a:lnSpc>
                  <a:spcPts val="3905"/>
                </a:lnSpc>
              </a:pPr>
              <a:endParaRPr lang="en-US" sz="27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602236" lvl="1" indent="-301118" algn="l">
                <a:lnSpc>
                  <a:spcPts val="3905"/>
                </a:lnSpc>
                <a:buFont typeface="Arial"/>
                <a:buChar char="•"/>
              </a:pPr>
              <a:r>
                <a:rPr lang="en-US" sz="278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78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Clearer Images for OCR: </a:t>
              </a:r>
              <a:r>
                <a:rPr lang="en-US" sz="278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Steps like blurring, contrast enhancement, and sharpening make the plates easier to read, which increases the accuracy even on low-quality images.</a:t>
              </a:r>
            </a:p>
            <a:p>
              <a:pPr algn="l">
                <a:lnSpc>
                  <a:spcPts val="3905"/>
                </a:lnSpc>
              </a:pPr>
              <a:endParaRPr lang="en-US" sz="27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602236" lvl="1" indent="-301118" algn="l">
                <a:lnSpc>
                  <a:spcPts val="3905"/>
                </a:lnSpc>
                <a:buFont typeface="Arial"/>
                <a:buChar char="•"/>
              </a:pPr>
              <a:r>
                <a:rPr lang="en-US" sz="278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Accurate Performance Metrics:</a:t>
              </a:r>
              <a:r>
                <a:rPr lang="en-US" sz="278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We used accuracy, precision, recall, and F1-score to measure how well the system works. </a:t>
              </a:r>
            </a:p>
            <a:p>
              <a:pPr algn="l">
                <a:lnSpc>
                  <a:spcPts val="3905"/>
                </a:lnSpc>
              </a:pPr>
              <a:endParaRPr lang="en-US" sz="27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602236" lvl="1" indent="-301118" algn="l">
                <a:lnSpc>
                  <a:spcPts val="3905"/>
                </a:lnSpc>
                <a:buFont typeface="Arial"/>
                <a:buChar char="•"/>
              </a:pPr>
              <a:r>
                <a:rPr lang="en-US" sz="2789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Smart Error Handling: </a:t>
              </a:r>
              <a:r>
                <a:rPr lang="en-US" sz="278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Any unreadable plates are saved for review, ensuring no data is lost.</a:t>
              </a:r>
            </a:p>
            <a:p>
              <a:pPr algn="l">
                <a:lnSpc>
                  <a:spcPts val="4605"/>
                </a:lnSpc>
              </a:pPr>
              <a:endParaRPr lang="en-US" sz="27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759761" y="4767306"/>
            <a:ext cx="5528239" cy="5106711"/>
          </a:xfrm>
          <a:custGeom>
            <a:avLst/>
            <a:gdLst/>
            <a:ahLst/>
            <a:cxnLst/>
            <a:rect l="l" t="t" r="r" b="b"/>
            <a:pathLst>
              <a:path w="5528239" h="5106711">
                <a:moveTo>
                  <a:pt x="0" y="0"/>
                </a:moveTo>
                <a:lnTo>
                  <a:pt x="5528239" y="0"/>
                </a:lnTo>
                <a:lnTo>
                  <a:pt x="5528239" y="5106711"/>
                </a:lnTo>
                <a:lnTo>
                  <a:pt x="0" y="5106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729109" y="484368"/>
            <a:ext cx="16829782" cy="9318264"/>
            <a:chOff x="0" y="0"/>
            <a:chExt cx="22439710" cy="12424352"/>
          </a:xfrm>
        </p:grpSpPr>
        <p:sp>
          <p:nvSpPr>
            <p:cNvPr id="5" name="TextBox 5"/>
            <p:cNvSpPr txBox="1"/>
            <p:nvPr/>
          </p:nvSpPr>
          <p:spPr>
            <a:xfrm>
              <a:off x="0" y="9525"/>
              <a:ext cx="22439710" cy="882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265"/>
                </a:lnSpc>
              </a:pPr>
              <a:r>
                <a:rPr lang="en-US" sz="4388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Proposed Method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49165"/>
              <a:ext cx="21773126" cy="11275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2361" lvl="1" indent="-301180" algn="l">
                <a:lnSpc>
                  <a:spcPts val="3906"/>
                </a:lnSpc>
                <a:buFont typeface="Arial"/>
                <a:buChar char="•"/>
              </a:pPr>
              <a:r>
                <a:rPr lang="en-US" sz="279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Step 1: Set up the environment.</a:t>
              </a:r>
            </a:p>
            <a:p>
              <a:pPr algn="l">
                <a:lnSpc>
                  <a:spcPts val="3906"/>
                </a:lnSpc>
              </a:pPr>
              <a:endParaRPr lang="en-US" sz="279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602361" lvl="1" indent="-301180" algn="l">
                <a:lnSpc>
                  <a:spcPts val="3906"/>
                </a:lnSpc>
                <a:buFont typeface="Arial"/>
                <a:buChar char="•"/>
              </a:pPr>
              <a:r>
                <a:rPr lang="en-US" sz="279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Step 2: Load the YOLOv5 Model.</a:t>
              </a:r>
            </a:p>
            <a:p>
              <a:pPr algn="l">
                <a:lnSpc>
                  <a:spcPts val="3906"/>
                </a:lnSpc>
              </a:pPr>
              <a:endParaRPr lang="en-US" sz="279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602361" lvl="1" indent="-301180" algn="l">
                <a:lnSpc>
                  <a:spcPts val="3906"/>
                </a:lnSpc>
                <a:buFont typeface="Arial"/>
                <a:buChar char="•"/>
              </a:pPr>
              <a:r>
                <a:rPr lang="en-US" sz="279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Step 3: Load and Display Images.</a:t>
              </a:r>
            </a:p>
            <a:p>
              <a:pPr algn="l">
                <a:lnSpc>
                  <a:spcPts val="3906"/>
                </a:lnSpc>
              </a:pPr>
              <a:endParaRPr lang="en-US" sz="279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602361" lvl="1" indent="-301180" algn="l">
                <a:lnSpc>
                  <a:spcPts val="3906"/>
                </a:lnSpc>
                <a:buFont typeface="Arial"/>
                <a:buChar char="•"/>
              </a:pPr>
              <a:r>
                <a:rPr lang="en-US" sz="279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Step 4: Detect and Annotate Objects in Images Using YOLOv5.</a:t>
              </a:r>
            </a:p>
            <a:p>
              <a:pPr algn="l">
                <a:lnSpc>
                  <a:spcPts val="3906"/>
                </a:lnSpc>
              </a:pPr>
              <a:endParaRPr lang="en-US" sz="279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602361" lvl="1" indent="-301180" algn="l">
                <a:lnSpc>
                  <a:spcPts val="3906"/>
                </a:lnSpc>
                <a:buFont typeface="Arial"/>
                <a:buChar char="•"/>
              </a:pPr>
              <a:r>
                <a:rPr lang="en-US" sz="279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Step 5: Crop the License Plates.</a:t>
              </a:r>
            </a:p>
            <a:p>
              <a:pPr algn="l">
                <a:lnSpc>
                  <a:spcPts val="3906"/>
                </a:lnSpc>
              </a:pPr>
              <a:endParaRPr lang="en-US" sz="279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602361" lvl="1" indent="-301180" algn="l">
                <a:lnSpc>
                  <a:spcPts val="3906"/>
                </a:lnSpc>
                <a:buFont typeface="Arial"/>
                <a:buChar char="•"/>
              </a:pPr>
              <a:r>
                <a:rPr lang="en-US" sz="279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Step 6: Image Pre-processing.</a:t>
              </a:r>
            </a:p>
            <a:p>
              <a:pPr algn="l">
                <a:lnSpc>
                  <a:spcPts val="3906"/>
                </a:lnSpc>
              </a:pPr>
              <a:endParaRPr lang="en-US" sz="279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602361" lvl="1" indent="-301180" algn="l">
                <a:lnSpc>
                  <a:spcPts val="3906"/>
                </a:lnSpc>
                <a:buFont typeface="Arial"/>
                <a:buChar char="•"/>
              </a:pPr>
              <a:r>
                <a:rPr lang="en-US" sz="279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Step 7: Use EasyOCR for Text Recognition.</a:t>
              </a:r>
            </a:p>
            <a:p>
              <a:pPr algn="l">
                <a:lnSpc>
                  <a:spcPts val="3906"/>
                </a:lnSpc>
              </a:pPr>
              <a:endParaRPr lang="en-US" sz="279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602361" lvl="1" indent="-301180" algn="l">
                <a:lnSpc>
                  <a:spcPts val="3906"/>
                </a:lnSpc>
                <a:buFont typeface="Arial"/>
                <a:buChar char="•"/>
              </a:pPr>
              <a:r>
                <a:rPr lang="en-US" sz="279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Step 7: Create carplates.txt.</a:t>
              </a:r>
            </a:p>
            <a:p>
              <a:pPr algn="l">
                <a:lnSpc>
                  <a:spcPts val="3906"/>
                </a:lnSpc>
              </a:pPr>
              <a:endParaRPr lang="en-US" sz="279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602361" lvl="1" indent="-301180" algn="l">
                <a:lnSpc>
                  <a:spcPts val="3906"/>
                </a:lnSpc>
                <a:buFont typeface="Arial"/>
                <a:buChar char="•"/>
              </a:pPr>
              <a:r>
                <a:rPr lang="en-US" sz="279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Step 8: Evaluation Matrix.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3384520"/>
            <a:ext cx="5891814" cy="4081006"/>
          </a:xfrm>
          <a:custGeom>
            <a:avLst/>
            <a:gdLst/>
            <a:ahLst/>
            <a:cxnLst/>
            <a:rect l="l" t="t" r="r" b="b"/>
            <a:pathLst>
              <a:path w="5891814" h="4081006">
                <a:moveTo>
                  <a:pt x="0" y="0"/>
                </a:moveTo>
                <a:lnTo>
                  <a:pt x="5891814" y="0"/>
                </a:lnTo>
                <a:lnTo>
                  <a:pt x="5891814" y="4081006"/>
                </a:lnTo>
                <a:lnTo>
                  <a:pt x="0" y="4081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45" b="-573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891814" y="3384520"/>
            <a:ext cx="6121370" cy="4081006"/>
          </a:xfrm>
          <a:custGeom>
            <a:avLst/>
            <a:gdLst/>
            <a:ahLst/>
            <a:cxnLst/>
            <a:rect l="l" t="t" r="r" b="b"/>
            <a:pathLst>
              <a:path w="6121370" h="4081006">
                <a:moveTo>
                  <a:pt x="0" y="0"/>
                </a:moveTo>
                <a:lnTo>
                  <a:pt x="6121370" y="0"/>
                </a:lnTo>
                <a:lnTo>
                  <a:pt x="6121370" y="4081006"/>
                </a:lnTo>
                <a:lnTo>
                  <a:pt x="0" y="4081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61" t="-1026" r="-6884" b="-926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013184" y="3384520"/>
            <a:ext cx="6274816" cy="4081006"/>
          </a:xfrm>
          <a:custGeom>
            <a:avLst/>
            <a:gdLst/>
            <a:ahLst/>
            <a:cxnLst/>
            <a:rect l="l" t="t" r="r" b="b"/>
            <a:pathLst>
              <a:path w="6274816" h="4081006">
                <a:moveTo>
                  <a:pt x="0" y="0"/>
                </a:moveTo>
                <a:lnTo>
                  <a:pt x="6274816" y="0"/>
                </a:lnTo>
                <a:lnTo>
                  <a:pt x="6274816" y="4081006"/>
                </a:lnTo>
                <a:lnTo>
                  <a:pt x="0" y="4081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65" r="-411" b="-46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707496" y="1028700"/>
            <a:ext cx="6873008" cy="1458018"/>
            <a:chOff x="0" y="0"/>
            <a:chExt cx="9164011" cy="194402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9164011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Results Visualization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60858"/>
              <a:ext cx="8891789" cy="783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06700" y="7920315"/>
            <a:ext cx="4834648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84274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 Detection Using YOLOv5m </a:t>
            </a:r>
            <a:r>
              <a:rPr lang="en-US" sz="27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(detected_7.jpg)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74981" y="7929840"/>
            <a:ext cx="5015427" cy="140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7"/>
              </a:lnSpc>
            </a:pPr>
            <a:r>
              <a:rPr lang="en-US" sz="2799" b="1">
                <a:solidFill>
                  <a:srgbClr val="84274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Cropped Image of Car Using Bounding Box</a:t>
            </a:r>
          </a:p>
          <a:p>
            <a:pPr algn="ctr">
              <a:lnSpc>
                <a:spcPts val="3807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(cropped_7.jpg)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80504" y="7929840"/>
            <a:ext cx="5532340" cy="933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7"/>
              </a:lnSpc>
            </a:pPr>
            <a:r>
              <a:rPr lang="en-US" sz="2799" b="1">
                <a:solidFill>
                  <a:srgbClr val="84274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Image after Pre-Processing</a:t>
            </a:r>
          </a:p>
          <a:p>
            <a:pPr algn="ctr">
              <a:lnSpc>
                <a:spcPts val="3807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(cropped_7.jpg)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02730" y="537816"/>
            <a:ext cx="17590521" cy="9211368"/>
            <a:chOff x="0" y="0"/>
            <a:chExt cx="23454027" cy="12281824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23454027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00"/>
                </a:lnSpc>
              </a:pPr>
              <a:r>
                <a:rPr lang="en-US" sz="6000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Results Table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5658"/>
              <a:ext cx="22757313" cy="10816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Definitions:</a:t>
              </a:r>
            </a:p>
            <a:p>
              <a:pPr marL="1511301" lvl="2" indent="-503767" algn="l">
                <a:lnSpc>
                  <a:spcPts val="4900"/>
                </a:lnSpc>
                <a:buFont typeface="Arial"/>
                <a:buChar char="⚬"/>
              </a:pPr>
              <a:r>
                <a:rPr lang="en-US" sz="3500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TP (True Positive): </a:t>
              </a:r>
              <a:r>
                <a:rPr lang="en-US" sz="3500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Correctly detected and matched license plates.</a:t>
              </a:r>
            </a:p>
            <a:p>
              <a:pPr marL="1511301" lvl="2" indent="-503767" algn="l">
                <a:lnSpc>
                  <a:spcPts val="4900"/>
                </a:lnSpc>
                <a:buFont typeface="Arial"/>
                <a:buChar char="⚬"/>
              </a:pPr>
              <a:r>
                <a:rPr lang="en-US" sz="3500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FP (False Positive): </a:t>
              </a:r>
              <a:r>
                <a:rPr lang="en-US" sz="3500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Incorrectly detected plates or mismatched predictions.</a:t>
              </a:r>
            </a:p>
            <a:p>
              <a:pPr marL="1511301" lvl="2" indent="-503767" algn="l">
                <a:lnSpc>
                  <a:spcPts val="4900"/>
                </a:lnSpc>
                <a:buFont typeface="Arial"/>
                <a:buChar char="⚬"/>
              </a:pPr>
              <a:r>
                <a:rPr lang="en-US" sz="3500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FN (False Negative): </a:t>
              </a:r>
              <a:r>
                <a:rPr lang="en-US" sz="3500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Plates present but not detected.</a:t>
              </a:r>
            </a:p>
            <a:p>
              <a:pPr marL="1511301" lvl="2" indent="-503767" algn="l">
                <a:lnSpc>
                  <a:spcPts val="4900"/>
                </a:lnSpc>
                <a:buFont typeface="Arial"/>
                <a:buChar char="⚬"/>
              </a:pPr>
              <a:r>
                <a:rPr lang="en-US" sz="3500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TN (True Negative): </a:t>
              </a:r>
              <a:r>
                <a:rPr lang="en-US" sz="3500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Correctly ignored cases where no plate was present (not applicable in this dataset).</a:t>
              </a:r>
            </a:p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Performance Metrics:</a:t>
              </a:r>
            </a:p>
            <a:p>
              <a:pPr marL="1511301" lvl="2" indent="-503767" algn="l">
                <a:lnSpc>
                  <a:spcPts val="4900"/>
                </a:lnSpc>
                <a:buFont typeface="Arial"/>
                <a:buChar char="⚬"/>
              </a:pPr>
              <a:r>
                <a:rPr lang="en-US" sz="3500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Precision: 95% - </a:t>
              </a:r>
              <a:r>
                <a:rPr lang="en-US" sz="3500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Indicates minimized false positives.</a:t>
              </a:r>
            </a:p>
            <a:p>
              <a:pPr marL="1511301" lvl="2" indent="-503767" algn="l">
                <a:lnSpc>
                  <a:spcPts val="4900"/>
                </a:lnSpc>
                <a:buFont typeface="Arial"/>
                <a:buChar char="⚬"/>
              </a:pPr>
              <a:r>
                <a:rPr lang="en-US" sz="3500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Recall: 92.7% - </a:t>
              </a:r>
              <a:r>
                <a:rPr lang="en-US" sz="3500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Highlights ability to detect all plates.</a:t>
              </a:r>
            </a:p>
            <a:p>
              <a:pPr marL="1511301" lvl="2" indent="-503767" algn="l">
                <a:lnSpc>
                  <a:spcPts val="4900"/>
                </a:lnSpc>
                <a:buFont typeface="Arial"/>
                <a:buChar char="⚬"/>
              </a:pPr>
              <a:r>
                <a:rPr lang="en-US" sz="3500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F1-Score: 93.8% - </a:t>
              </a:r>
              <a:r>
                <a:rPr lang="en-US" sz="3500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Balances precision and recall.</a:t>
              </a:r>
            </a:p>
            <a:p>
              <a:pPr marL="1511301" lvl="2" indent="-503767" algn="l">
                <a:lnSpc>
                  <a:spcPts val="4900"/>
                </a:lnSpc>
                <a:buFont typeface="Arial"/>
                <a:buChar char="⚬"/>
              </a:pPr>
              <a:r>
                <a:rPr lang="en-US" sz="3500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Accuracy: 88.4% - </a:t>
              </a:r>
              <a:r>
                <a:rPr lang="en-US" sz="3500">
                  <a:solidFill>
                    <a:srgbClr val="2A2E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Reflects overall system performance.</a:t>
              </a:r>
            </a:p>
            <a:p>
              <a:pPr algn="l">
                <a:lnSpc>
                  <a:spcPts val="4900"/>
                </a:lnSpc>
              </a:pPr>
              <a:endParaRPr lang="en-US" sz="35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4347687" y="5728106"/>
            <a:ext cx="3940313" cy="3696730"/>
          </a:xfrm>
          <a:custGeom>
            <a:avLst/>
            <a:gdLst/>
            <a:ahLst/>
            <a:cxnLst/>
            <a:rect l="l" t="t" r="r" b="b"/>
            <a:pathLst>
              <a:path w="3940313" h="3696730">
                <a:moveTo>
                  <a:pt x="0" y="0"/>
                </a:moveTo>
                <a:lnTo>
                  <a:pt x="3940313" y="0"/>
                </a:lnTo>
                <a:lnTo>
                  <a:pt x="3940313" y="3696730"/>
                </a:lnTo>
                <a:lnTo>
                  <a:pt x="0" y="3696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21086" y="1123950"/>
            <a:ext cx="17645827" cy="8582718"/>
            <a:chOff x="0" y="0"/>
            <a:chExt cx="23527769" cy="11443624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23527769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00"/>
                </a:lnSpc>
              </a:pPr>
              <a:r>
                <a:rPr lang="en-US" sz="6000" b="1">
                  <a:solidFill>
                    <a:srgbClr val="2A2E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Conclusion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5658"/>
              <a:ext cx="22828864" cy="9977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Summary:</a:t>
              </a:r>
            </a:p>
            <a:p>
              <a:pPr marL="1511301" lvl="2" indent="-503767" algn="l">
                <a:lnSpc>
                  <a:spcPts val="4900"/>
                </a:lnSpc>
                <a:buFont typeface="Arial"/>
                <a:buChar char="⚬"/>
              </a:pPr>
              <a:r>
                <a:rPr lang="en-US" sz="35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Successfully implemented a system for license plate recognition using YOLOv5 and EasyOCR.</a:t>
              </a:r>
            </a:p>
            <a:p>
              <a:pPr marL="1511301" lvl="2" indent="-503767" algn="l">
                <a:lnSpc>
                  <a:spcPts val="4900"/>
                </a:lnSpc>
                <a:buFont typeface="Arial"/>
                <a:buChar char="⚬"/>
              </a:pPr>
              <a:r>
                <a:rPr lang="en-US" sz="35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Achieved high precision and recall.</a:t>
              </a:r>
            </a:p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Future Work:</a:t>
              </a:r>
            </a:p>
            <a:p>
              <a:pPr marL="1511301" lvl="2" indent="-503767" algn="l">
                <a:lnSpc>
                  <a:spcPts val="4900"/>
                </a:lnSpc>
                <a:buFont typeface="Arial"/>
                <a:buChar char="⚬"/>
              </a:pPr>
              <a:r>
                <a:rPr lang="en-US" sz="35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Explore advanced preprocessing for challenging conditions.</a:t>
              </a:r>
            </a:p>
            <a:p>
              <a:pPr marL="1511301" lvl="2" indent="-503767" algn="l">
                <a:lnSpc>
                  <a:spcPts val="4900"/>
                </a:lnSpc>
                <a:buFont typeface="Arial"/>
                <a:buChar char="⚬"/>
              </a:pPr>
              <a:r>
                <a:rPr lang="en-US" sz="35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Expand to handle non-Qatari plates and other scripts.</a:t>
              </a:r>
            </a:p>
            <a:p>
              <a:pPr marL="755651" lvl="1" indent="-377825" algn="l">
                <a:lnSpc>
                  <a:spcPts val="4900"/>
                </a:lnSpc>
                <a:buFont typeface="Arial"/>
                <a:buChar char="•"/>
              </a:pPr>
              <a:r>
                <a:rPr lang="en-US" sz="350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Challenges:</a:t>
              </a:r>
            </a:p>
            <a:p>
              <a:pPr marL="1511301" lvl="2" indent="-503767" algn="l">
                <a:lnSpc>
                  <a:spcPts val="4900"/>
                </a:lnSpc>
                <a:buFont typeface="Arial"/>
                <a:buChar char="⚬"/>
              </a:pPr>
              <a:r>
                <a:rPr lang="en-US" sz="3500" b="1">
                  <a:solidFill>
                    <a:srgbClr val="84274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Most difficult: </a:t>
              </a:r>
              <a:r>
                <a:rPr lang="en-US" sz="35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Handling poor-quality images, creating our own dataset.</a:t>
              </a:r>
            </a:p>
            <a:p>
              <a:pPr marL="1511301" lvl="2" indent="-503767" algn="l">
                <a:lnSpc>
                  <a:spcPts val="4900"/>
                </a:lnSpc>
                <a:buFont typeface="Arial"/>
                <a:buChar char="⚬"/>
              </a:pPr>
              <a:r>
                <a:rPr lang="en-US" sz="3500" b="1">
                  <a:solidFill>
                    <a:srgbClr val="777B8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Least difficult:</a:t>
              </a:r>
              <a:r>
                <a:rPr lang="en-US" sz="35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Model integration.</a:t>
              </a:r>
            </a:p>
            <a:p>
              <a:pPr algn="l">
                <a:lnSpc>
                  <a:spcPts val="4900"/>
                </a:lnSpc>
              </a:pPr>
              <a:endParaRPr lang="en-US" sz="3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4761742" y="376084"/>
            <a:ext cx="2497558" cy="2361328"/>
          </a:xfrm>
          <a:custGeom>
            <a:avLst/>
            <a:gdLst/>
            <a:ahLst/>
            <a:cxnLst/>
            <a:rect l="l" t="t" r="r" b="b"/>
            <a:pathLst>
              <a:path w="2497558" h="2361328">
                <a:moveTo>
                  <a:pt x="0" y="0"/>
                </a:moveTo>
                <a:lnTo>
                  <a:pt x="2497558" y="0"/>
                </a:lnTo>
                <a:lnTo>
                  <a:pt x="2497558" y="2361327"/>
                </a:lnTo>
                <a:lnTo>
                  <a:pt x="0" y="23613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701</Words>
  <Application>Microsoft Macintosh PowerPoint</Application>
  <PresentationFormat>Custom</PresentationFormat>
  <Paragraphs>101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 Bold</vt:lpstr>
      <vt:lpstr>Arial</vt:lpstr>
      <vt:lpstr>Montserrat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Implementation of a CNN-Based OCR System for License Plate Recognition in Qatarfile</dc:title>
  <cp:lastModifiedBy>Aysha Al-Shahwani</cp:lastModifiedBy>
  <cp:revision>3</cp:revision>
  <dcterms:created xsi:type="dcterms:W3CDTF">2006-08-16T00:00:00Z</dcterms:created>
  <dcterms:modified xsi:type="dcterms:W3CDTF">2024-11-21T18:09:05Z</dcterms:modified>
  <dc:identifier>DAGUkfksAjs</dc:identifier>
</cp:coreProperties>
</file>